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Arimo Bold" charset="1" panose="020B0704020202020204"/>
      <p:regular r:id="rId57"/>
    </p:embeddedFont>
    <p:embeddedFont>
      <p:font typeface="Muli Bold" charset="1" panose="00000800000000000000"/>
      <p:regular r:id="rId58"/>
    </p:embeddedFont>
    <p:embeddedFont>
      <p:font typeface="Lustria" charset="1" panose="02000603060000020004"/>
      <p:regular r:id="rId59"/>
    </p:embeddedFont>
    <p:embeddedFont>
      <p:font typeface="Glacial Indifference Bold" charset="1" panose="00000800000000000000"/>
      <p:regular r:id="rId60"/>
    </p:embeddedFont>
    <p:embeddedFont>
      <p:font typeface="Arimo" charset="1" panose="020B0604020202020204"/>
      <p:regular r:id="rId61"/>
    </p:embeddedFont>
    <p:embeddedFont>
      <p:font typeface="Canva Sans" charset="1" panose="020B0503030501040103"/>
      <p:regular r:id="rId62"/>
    </p:embeddedFont>
    <p:embeddedFont>
      <p:font typeface="Canva Sans Bold" charset="1" panose="020B0803030501040103"/>
      <p:regular r:id="rId63"/>
    </p:embeddedFont>
    <p:embeddedFont>
      <p:font typeface="Trend Sans One" charset="1" panose="00000000000000000000"/>
      <p:regular r:id="rId64"/>
    </p:embeddedFont>
    <p:embeddedFont>
      <p:font typeface="Trend Slab Four" charset="1" panose="00000000000000000000"/>
      <p:regular r:id="rId65"/>
    </p:embeddedFont>
    <p:embeddedFont>
      <p:font typeface="Arimo Italics" charset="1" panose="020B0604020202090204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S98eVA1M.mp4" Type="http://schemas.openxmlformats.org/officeDocument/2006/relationships/video"/><Relationship Id="rId4" Target="../media/VAGS98eVA1M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S9_9_lhY.mp4" Type="http://schemas.openxmlformats.org/officeDocument/2006/relationships/video"/><Relationship Id="rId4" Target="../media/VAGS9_9_lhY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S98Dggkw.mp4" Type="http://schemas.openxmlformats.org/officeDocument/2006/relationships/video"/><Relationship Id="rId4" Target="../media/VAGS98Dggkw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VAGS93PKQEQ.mp4" Type="http://schemas.openxmlformats.org/officeDocument/2006/relationships/video"/><Relationship Id="rId4" Target="../media/VAGS93PKQEQ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S9_yRAmM.mp4" Type="http://schemas.openxmlformats.org/officeDocument/2006/relationships/video"/><Relationship Id="rId4" Target="../media/VAGS9_yRAmM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VAGS9HxYP-c.mp4" Type="http://schemas.openxmlformats.org/officeDocument/2006/relationships/video"/><Relationship Id="rId4" Target="../media/VAGS9HxYP-c.mp4" Type="http://schemas.microsoft.com/office/2007/relationships/media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GS9DbBiBY.mp4" Type="http://schemas.openxmlformats.org/officeDocument/2006/relationships/video"/><Relationship Id="rId4" Target="../media/VAGS9DbBiBY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www.astro.yale.edu/vdbosch/astro320_summary12.pdf" TargetMode="External" Type="http://schemas.openxmlformats.org/officeDocument/2006/relationships/hyperlink"/><Relationship Id="rId3" Target="https://ocw.mit.edu/courses/12-820-turbulence-in-the-ocean-and-atmosphere-spring-2007/f1e8a69cb4d94121f4b23e9f5dcb84bb_ch2.pdf" TargetMode="External" Type="http://schemas.openxmlformats.org/officeDocument/2006/relationships/hyperlink"/><Relationship Id="rId4" Target="https://github.com/Ceyron" TargetMode="External" Type="http://schemas.openxmlformats.org/officeDocument/2006/relationships/hyperlink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https://www.youtube.com/watch?v=kS4n1M2l1OM" TargetMode="External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S415dk-E.mp4" Type="http://schemas.openxmlformats.org/officeDocument/2006/relationships/video"/><Relationship Id="rId4" Target="../media/VAGS415dk-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3325" y="6455893"/>
            <a:ext cx="11935757" cy="1163782"/>
            <a:chOff x="0" y="0"/>
            <a:chExt cx="3143574" cy="30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3574" cy="306510"/>
            </a:xfrm>
            <a:custGeom>
              <a:avLst/>
              <a:gdLst/>
              <a:ahLst/>
              <a:cxnLst/>
              <a:rect r="r" b="b" t="t" l="l"/>
              <a:pathLst>
                <a:path h="306510" w="3143574">
                  <a:moveTo>
                    <a:pt x="33080" y="0"/>
                  </a:moveTo>
                  <a:lnTo>
                    <a:pt x="3110493" y="0"/>
                  </a:lnTo>
                  <a:cubicBezTo>
                    <a:pt x="3119267" y="0"/>
                    <a:pt x="3127681" y="3485"/>
                    <a:pt x="3133885" y="9689"/>
                  </a:cubicBezTo>
                  <a:cubicBezTo>
                    <a:pt x="3140089" y="15893"/>
                    <a:pt x="3143574" y="24307"/>
                    <a:pt x="3143574" y="33080"/>
                  </a:cubicBezTo>
                  <a:lnTo>
                    <a:pt x="3143574" y="273430"/>
                  </a:lnTo>
                  <a:cubicBezTo>
                    <a:pt x="3143574" y="291700"/>
                    <a:pt x="3128763" y="306510"/>
                    <a:pt x="3110493" y="306510"/>
                  </a:cubicBezTo>
                  <a:lnTo>
                    <a:pt x="33080" y="306510"/>
                  </a:lnTo>
                  <a:cubicBezTo>
                    <a:pt x="14811" y="306510"/>
                    <a:pt x="0" y="291700"/>
                    <a:pt x="0" y="273430"/>
                  </a:cubicBezTo>
                  <a:lnTo>
                    <a:pt x="0" y="33080"/>
                  </a:lnTo>
                  <a:cubicBezTo>
                    <a:pt x="0" y="14811"/>
                    <a:pt x="14811" y="0"/>
                    <a:pt x="33080" y="0"/>
                  </a:cubicBezTo>
                  <a:close/>
                </a:path>
              </a:pathLst>
            </a:custGeom>
            <a:solidFill>
              <a:srgbClr val="3D36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143574" cy="354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48723" y="3794038"/>
            <a:ext cx="16990554" cy="22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9"/>
              </a:lnSpc>
            </a:pPr>
            <a:r>
              <a:rPr lang="en-US" b="true" sz="16169">
                <a:solidFill>
                  <a:srgbClr val="3D36A8"/>
                </a:solidFill>
                <a:latin typeface="Arimo Bold"/>
                <a:ea typeface="Arimo Bold"/>
                <a:cs typeface="Arimo Bold"/>
                <a:sym typeface="Arimo Bold"/>
              </a:rPr>
              <a:t>TURBULENCE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3325" y="6464943"/>
            <a:ext cx="11935757" cy="10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SUMMON THE CHAOS WITHIN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17417" y="4491672"/>
            <a:ext cx="3853167" cy="935769"/>
            <a:chOff x="0" y="0"/>
            <a:chExt cx="5137555" cy="1247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7555" cy="1247692"/>
            </a:xfrm>
            <a:custGeom>
              <a:avLst/>
              <a:gdLst/>
              <a:ahLst/>
              <a:cxnLst/>
              <a:rect r="r" b="b" t="t" l="l"/>
              <a:pathLst>
                <a:path h="1247692" w="5137555">
                  <a:moveTo>
                    <a:pt x="0" y="0"/>
                  </a:moveTo>
                  <a:lnTo>
                    <a:pt x="5137555" y="0"/>
                  </a:lnTo>
                  <a:lnTo>
                    <a:pt x="5137555" y="1247692"/>
                  </a:lnTo>
                  <a:lnTo>
                    <a:pt x="0" y="124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-996890" y="6760942"/>
            <a:ext cx="20281780" cy="14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506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Aha, as it’s quite evident these equations are</a:t>
            </a:r>
          </a:p>
          <a:p>
            <a:pPr algn="ctr">
              <a:lnSpc>
                <a:spcPts val="6336"/>
              </a:lnSpc>
            </a:pPr>
            <a:r>
              <a:rPr lang="en-US" sz="506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NON LINEAR</a:t>
            </a:r>
          </a:p>
        </p:txBody>
      </p:sp>
      <p:sp>
        <p:nvSpPr>
          <p:cNvPr name="AutoShape 5" id="5"/>
          <p:cNvSpPr/>
          <p:nvPr/>
        </p:nvSpPr>
        <p:spPr>
          <a:xfrm>
            <a:off x="2490808" y="8185715"/>
            <a:ext cx="138558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52435" y="1740179"/>
            <a:ext cx="16399571" cy="148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4"/>
              </a:lnSpc>
              <a:spcBef>
                <a:spcPct val="0"/>
              </a:spcBef>
            </a:pPr>
            <a:r>
              <a:rPr lang="en-US" sz="56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Also considering incompressible fluids, by conservation of mass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5905" y="8435798"/>
            <a:ext cx="1753395" cy="822502"/>
          </a:xfrm>
          <a:custGeom>
            <a:avLst/>
            <a:gdLst/>
            <a:ahLst/>
            <a:cxnLst/>
            <a:rect r="r" b="b" t="t" l="l"/>
            <a:pathLst>
              <a:path h="822502" w="1753395">
                <a:moveTo>
                  <a:pt x="0" y="0"/>
                </a:moveTo>
                <a:lnTo>
                  <a:pt x="1753395" y="0"/>
                </a:lnTo>
                <a:lnTo>
                  <a:pt x="1753395" y="822502"/>
                </a:lnTo>
                <a:lnTo>
                  <a:pt x="0" y="82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00" y="1095375"/>
            <a:ext cx="18888747" cy="62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8708" indent="-529354" lvl="1">
              <a:lnSpc>
                <a:spcPts val="4903"/>
              </a:lnSpc>
              <a:buFont typeface="Arial"/>
              <a:buChar char="•"/>
            </a:pPr>
            <a:r>
              <a:rPr lang="en-US" sz="49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Despite their fundamental nature, even the most seemingly intuitive properties of the Navier–Stokes equations remain unproven. </a:t>
            </a:r>
          </a:p>
          <a:p>
            <a:pPr algn="ctr">
              <a:lnSpc>
                <a:spcPts val="4903"/>
              </a:lnSpc>
            </a:pPr>
          </a:p>
          <a:p>
            <a:pPr algn="l" marL="1058708" indent="-529354" lvl="1">
              <a:lnSpc>
                <a:spcPts val="4903"/>
              </a:lnSpc>
              <a:buFont typeface="Arial"/>
              <a:buChar char="•"/>
            </a:pPr>
            <a:r>
              <a:rPr lang="en-US" sz="49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 the three-dimensional case, mathematicians have yet to demonstrate whether smooth solutions always exist for given initial conditions, or to discover any counterexamples. </a:t>
            </a:r>
          </a:p>
          <a:p>
            <a:pPr algn="l">
              <a:lnSpc>
                <a:spcPts val="4903"/>
              </a:lnSpc>
            </a:pPr>
          </a:p>
          <a:p>
            <a:pPr algn="l" marL="1058708" indent="-529354" lvl="1">
              <a:lnSpc>
                <a:spcPts val="4903"/>
              </a:lnSpc>
              <a:buFont typeface="Arial"/>
              <a:buChar char="•"/>
            </a:pPr>
            <a:r>
              <a:rPr lang="en-US" sz="49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unresolved challenge is known as the Navier–Stokes existence and smoothness problem.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99547" y="8577883"/>
            <a:ext cx="11688906" cy="60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  <a:spcBef>
                <a:spcPct val="0"/>
              </a:spcBef>
            </a:pPr>
            <a:r>
              <a:rPr lang="en-US" b="true" sz="449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THIS IS A MILLENNIUM PRIZE PROBLEM !!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8435798"/>
            <a:ext cx="1753395" cy="822502"/>
          </a:xfrm>
          <a:custGeom>
            <a:avLst/>
            <a:gdLst/>
            <a:ahLst/>
            <a:cxnLst/>
            <a:rect r="r" b="b" t="t" l="l"/>
            <a:pathLst>
              <a:path h="822502" w="1753395">
                <a:moveTo>
                  <a:pt x="0" y="0"/>
                </a:moveTo>
                <a:lnTo>
                  <a:pt x="1753395" y="0"/>
                </a:lnTo>
                <a:lnTo>
                  <a:pt x="1753395" y="822502"/>
                </a:lnTo>
                <a:lnTo>
                  <a:pt x="0" y="82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373" y="2260628"/>
            <a:ext cx="8490805" cy="7537033"/>
            <a:chOff x="0" y="0"/>
            <a:chExt cx="2236261" cy="198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6261" cy="1985062"/>
            </a:xfrm>
            <a:custGeom>
              <a:avLst/>
              <a:gdLst/>
              <a:ahLst/>
              <a:cxnLst/>
              <a:rect r="r" b="b" t="t" l="l"/>
              <a:pathLst>
                <a:path h="1985062" w="2236261">
                  <a:moveTo>
                    <a:pt x="0" y="0"/>
                  </a:moveTo>
                  <a:lnTo>
                    <a:pt x="2236261" y="0"/>
                  </a:lnTo>
                  <a:lnTo>
                    <a:pt x="2236261" y="1985062"/>
                  </a:lnTo>
                  <a:lnTo>
                    <a:pt x="0" y="1985062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36261" cy="203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84984" y="4003829"/>
            <a:ext cx="2290482" cy="763494"/>
            <a:chOff x="0" y="0"/>
            <a:chExt cx="3053975" cy="1017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53975" cy="1017992"/>
            </a:xfrm>
            <a:custGeom>
              <a:avLst/>
              <a:gdLst/>
              <a:ahLst/>
              <a:cxnLst/>
              <a:rect r="r" b="b" t="t" l="l"/>
              <a:pathLst>
                <a:path h="1017992" w="3053975">
                  <a:moveTo>
                    <a:pt x="0" y="0"/>
                  </a:moveTo>
                  <a:lnTo>
                    <a:pt x="3053975" y="0"/>
                  </a:lnTo>
                  <a:lnTo>
                    <a:pt x="3053975" y="1017992"/>
                  </a:lnTo>
                  <a:lnTo>
                    <a:pt x="0" y="1017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3245" y="411596"/>
            <a:ext cx="14941510" cy="134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SOURCES OF NON - LINEARITY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8360" y="2693823"/>
            <a:ext cx="6219587" cy="7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Acceleration of the fluid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48250"/>
            <a:ext cx="7578908" cy="363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Implies acceleration of fluid depends on magnitude as well as direction of velocity, as well as the spatial distribution of velocity within fluids.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20260" y="2260628"/>
            <a:ext cx="8490805" cy="7537033"/>
            <a:chOff x="0" y="0"/>
            <a:chExt cx="2236261" cy="19850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261" cy="1985062"/>
            </a:xfrm>
            <a:custGeom>
              <a:avLst/>
              <a:gdLst/>
              <a:ahLst/>
              <a:cxnLst/>
              <a:rect r="r" b="b" t="t" l="l"/>
              <a:pathLst>
                <a:path h="1985062" w="2236261">
                  <a:moveTo>
                    <a:pt x="0" y="0"/>
                  </a:moveTo>
                  <a:lnTo>
                    <a:pt x="2236261" y="0"/>
                  </a:lnTo>
                  <a:lnTo>
                    <a:pt x="2236261" y="1985062"/>
                  </a:lnTo>
                  <a:lnTo>
                    <a:pt x="0" y="1985062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261" cy="203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940989" y="2693823"/>
            <a:ext cx="5249346" cy="7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Pressure in the fluid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6714" y="5048250"/>
            <a:ext cx="7578908" cy="363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pressure in a fluid depends on the density and the gradient of the pressure, and this term is therefore nonlinear in the pressure.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15102" y="3764510"/>
            <a:ext cx="1242131" cy="1242131"/>
            <a:chOff x="0" y="0"/>
            <a:chExt cx="1656175" cy="16561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6175" cy="1656175"/>
            </a:xfrm>
            <a:custGeom>
              <a:avLst/>
              <a:gdLst/>
              <a:ahLst/>
              <a:cxnLst/>
              <a:rect r="r" b="b" t="t" l="l"/>
              <a:pathLst>
                <a:path h="1656175" w="1656175">
                  <a:moveTo>
                    <a:pt x="0" y="0"/>
                  </a:moveTo>
                  <a:lnTo>
                    <a:pt x="1656175" y="0"/>
                  </a:lnTo>
                  <a:lnTo>
                    <a:pt x="1656175" y="1656175"/>
                  </a:lnTo>
                  <a:lnTo>
                    <a:pt x="0" y="1656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4217" y="0"/>
            <a:ext cx="12439566" cy="10287000"/>
          </a:xfrm>
          <a:custGeom>
            <a:avLst/>
            <a:gdLst/>
            <a:ahLst/>
            <a:cxnLst/>
            <a:rect r="r" b="b" t="t" l="l"/>
            <a:pathLst>
              <a:path h="10287000" w="12439566">
                <a:moveTo>
                  <a:pt x="0" y="0"/>
                </a:moveTo>
                <a:lnTo>
                  <a:pt x="12439566" y="0"/>
                </a:lnTo>
                <a:lnTo>
                  <a:pt x="124395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1" r="0" b="-103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955" y="4498696"/>
            <a:ext cx="17944090" cy="128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4"/>
              </a:lnSpc>
            </a:pPr>
            <a:r>
              <a:rPr lang="en-US" b="true" sz="8337" spc="16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REYNOLDS NUMBER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0306" y="3480985"/>
            <a:ext cx="6528994" cy="6308640"/>
          </a:xfrm>
          <a:custGeom>
            <a:avLst/>
            <a:gdLst/>
            <a:ahLst/>
            <a:cxnLst/>
            <a:rect r="r" b="b" t="t" l="l"/>
            <a:pathLst>
              <a:path h="6308640" w="6528994">
                <a:moveTo>
                  <a:pt x="0" y="0"/>
                </a:moveTo>
                <a:lnTo>
                  <a:pt x="6528994" y="0"/>
                </a:lnTo>
                <a:lnTo>
                  <a:pt x="6528994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9237" y="485386"/>
            <a:ext cx="16790063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Dimensionless quantity used to predict fluid flow behavior by comparing the ratio of inertial forces to viscous forces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237" y="3566963"/>
            <a:ext cx="10034470" cy="644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81" indent="-561341" lvl="1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Low Reynolds numbers indicate laminar flow, where viscous forces dominate</a:t>
            </a:r>
          </a:p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1122681" indent="-561341" lvl="1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 Reynolds numbers suggest turbulent flow, driven by stronger inertial forces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03156" y="41776"/>
            <a:ext cx="11081689" cy="173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26"/>
              </a:lnSpc>
            </a:pPr>
            <a:r>
              <a:rPr lang="en-US" sz="98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Now let’s derive it!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49542" y="2409413"/>
            <a:ext cx="10988915" cy="7232500"/>
            <a:chOff x="0" y="0"/>
            <a:chExt cx="14651887" cy="9643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51887" cy="9643334"/>
            </a:xfrm>
            <a:custGeom>
              <a:avLst/>
              <a:gdLst/>
              <a:ahLst/>
              <a:cxnLst/>
              <a:rect r="r" b="b" t="t" l="l"/>
              <a:pathLst>
                <a:path h="9643334" w="14651887">
                  <a:moveTo>
                    <a:pt x="0" y="0"/>
                  </a:moveTo>
                  <a:lnTo>
                    <a:pt x="14651887" y="0"/>
                  </a:lnTo>
                  <a:lnTo>
                    <a:pt x="14651887" y="9643334"/>
                  </a:lnTo>
                  <a:lnTo>
                    <a:pt x="0" y="9643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5559" y="343666"/>
            <a:ext cx="14956882" cy="162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02"/>
              </a:lnSpc>
            </a:pPr>
            <a:r>
              <a:rPr lang="en-US" sz="921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Different Re, Different Path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7429" y="2544064"/>
            <a:ext cx="15313141" cy="367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conducted an experiment and simulated fluid trajectories under varying Reynolds numbers using a modified form (variable transform) of the Navier-Stokes equation as follows (non - dimensionalised):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688810" y="7228095"/>
            <a:ext cx="12910380" cy="1715665"/>
            <a:chOff x="0" y="0"/>
            <a:chExt cx="17213841" cy="22875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13841" cy="2287554"/>
            </a:xfrm>
            <a:custGeom>
              <a:avLst/>
              <a:gdLst/>
              <a:ahLst/>
              <a:cxnLst/>
              <a:rect r="r" b="b" t="t" l="l"/>
              <a:pathLst>
                <a:path h="2287554" w="17213841">
                  <a:moveTo>
                    <a:pt x="0" y="0"/>
                  </a:moveTo>
                  <a:lnTo>
                    <a:pt x="17213841" y="0"/>
                  </a:lnTo>
                  <a:lnTo>
                    <a:pt x="17213841" y="2287554"/>
                  </a:lnTo>
                  <a:lnTo>
                    <a:pt x="0" y="2287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1990" y="0"/>
            <a:ext cx="8544020" cy="10287000"/>
          </a:xfrm>
          <a:custGeom>
            <a:avLst/>
            <a:gdLst/>
            <a:ahLst/>
            <a:cxnLst/>
            <a:rect r="r" b="b" t="t" l="l"/>
            <a:pathLst>
              <a:path h="10287000" w="8544020">
                <a:moveTo>
                  <a:pt x="0" y="0"/>
                </a:moveTo>
                <a:lnTo>
                  <a:pt x="8544020" y="0"/>
                </a:lnTo>
                <a:lnTo>
                  <a:pt x="85440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" t="0" r="-136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4692" y="4236403"/>
            <a:ext cx="9023628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Simulation Time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377" y="5143500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5238" y="-5257800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4401">
            <a:off x="6985794" y="607522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05216" y="4286384"/>
            <a:ext cx="3499493" cy="3861510"/>
            <a:chOff x="0" y="0"/>
            <a:chExt cx="7366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6"/>
              <a:stretch>
                <a:fillRect l="-17141" t="-15328" r="-29061" b="-2589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94253" y="4286384"/>
            <a:ext cx="3499493" cy="3861510"/>
            <a:chOff x="0" y="0"/>
            <a:chExt cx="7366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7"/>
              <a:stretch>
                <a:fillRect l="-31192" t="-52573" r="-53800" b="-150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25522" y="4286384"/>
            <a:ext cx="3499493" cy="3861510"/>
            <a:chOff x="0" y="0"/>
            <a:chExt cx="7366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600" cy="812800"/>
            </a:xfrm>
            <a:custGeom>
              <a:avLst/>
              <a:gdLst/>
              <a:ahLst/>
              <a:cxnLst/>
              <a:rect r="r" b="b" t="t" l="l"/>
              <a:pathLst>
                <a:path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blipFill>
              <a:blip r:embed="rId8"/>
              <a:stretch>
                <a:fillRect l="-993" t="0" r="-4613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44108" y="2238375"/>
            <a:ext cx="15615192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b="true" sz="12000">
                <a:solidFill>
                  <a:srgbClr val="3D36A8"/>
                </a:solidFill>
                <a:latin typeface="Arimo Bold"/>
                <a:ea typeface="Arimo Bold"/>
                <a:cs typeface="Arimo Bold"/>
                <a:sym typeface="Arimo Bold"/>
              </a:rPr>
              <a:t>MEET THE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8122" y="8195518"/>
            <a:ext cx="4513683" cy="4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>
                <a:solidFill>
                  <a:srgbClr val="3D36A8"/>
                </a:solidFill>
                <a:latin typeface="Arimo Bold"/>
                <a:ea typeface="Arimo Bold"/>
                <a:cs typeface="Arimo Bold"/>
                <a:sym typeface="Arimo Bold"/>
              </a:rPr>
              <a:t>Soham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7159" y="8195518"/>
            <a:ext cx="4513683" cy="4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>
                <a:solidFill>
                  <a:srgbClr val="3D36A8"/>
                </a:solidFill>
                <a:latin typeface="Arimo Bold"/>
                <a:ea typeface="Arimo Bold"/>
                <a:cs typeface="Arimo Bold"/>
                <a:sym typeface="Arimo Bold"/>
              </a:rPr>
              <a:t>Taniya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5963" y="8195518"/>
            <a:ext cx="4513683" cy="4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>
                <a:solidFill>
                  <a:srgbClr val="3D36A8"/>
                </a:solidFill>
                <a:latin typeface="Arimo Bold"/>
                <a:ea typeface="Arimo Bold"/>
                <a:cs typeface="Arimo Bold"/>
                <a:sym typeface="Arimo Bold"/>
              </a:rPr>
              <a:t>Saumya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6369" y="121603"/>
            <a:ext cx="14475262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Lattice - Boltzmann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3715" y="2526239"/>
            <a:ext cx="17740569" cy="739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9973" indent="-564986" lvl="1">
              <a:lnSpc>
                <a:spcPts val="7327"/>
              </a:lnSpc>
              <a:buFont typeface="Arial"/>
              <a:buChar char="•"/>
            </a:pPr>
            <a:r>
              <a:rPr lang="en-US" sz="52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Lattice Boltzmann Model (LBM) is a CFD method used to simulate fluid flow</a:t>
            </a:r>
          </a:p>
          <a:p>
            <a:pPr algn="l">
              <a:lnSpc>
                <a:spcPts val="7327"/>
              </a:lnSpc>
            </a:pPr>
          </a:p>
          <a:p>
            <a:pPr algn="l" marL="1129973" indent="-564986" lvl="1">
              <a:lnSpc>
                <a:spcPts val="7327"/>
              </a:lnSpc>
              <a:buFont typeface="Arial"/>
              <a:buChar char="•"/>
            </a:pPr>
            <a:r>
              <a:rPr lang="en-US" sz="52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Unlike traditional CFD methods that solve the Navier-Stokes equations directly, LBM simulates the distribution of particle velocities on a discrete lattice</a:t>
            </a:r>
          </a:p>
          <a:p>
            <a:pPr algn="ctr">
              <a:lnSpc>
                <a:spcPts val="7327"/>
              </a:lnSpc>
            </a:pPr>
          </a:p>
          <a:p>
            <a:pPr algn="ctr">
              <a:lnSpc>
                <a:spcPts val="7327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169" y="384934"/>
            <a:ext cx="17921662" cy="945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8444" indent="-414222" lvl="1">
              <a:lnSpc>
                <a:spcPts val="5372"/>
              </a:lnSpc>
              <a:buFont typeface="Arial"/>
              <a:buChar char="•"/>
            </a:pPr>
            <a:r>
              <a:rPr lang="en-US" sz="3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is base</a:t>
            </a:r>
            <a:r>
              <a:rPr lang="en-US" sz="3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on Boltzmann equation, which describes the statistical behavior of a thermodynamic system not in equilibrium</a:t>
            </a:r>
          </a:p>
          <a:p>
            <a:pPr algn="l">
              <a:lnSpc>
                <a:spcPts val="5372"/>
              </a:lnSpc>
            </a:pPr>
          </a:p>
          <a:p>
            <a:pPr algn="l" marL="828444" indent="-414222" lvl="1">
              <a:lnSpc>
                <a:spcPts val="5372"/>
              </a:lnSpc>
              <a:buFont typeface="Arial"/>
              <a:buChar char="•"/>
            </a:pPr>
            <a:r>
              <a:rPr lang="en-US" sz="3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method involves two main processes: streaming, where particles move to adjacent lattice nodes, and collision, where particles interact and redistribute velocities to reach equilibrium</a:t>
            </a:r>
          </a:p>
          <a:p>
            <a:pPr algn="l">
              <a:lnSpc>
                <a:spcPts val="5372"/>
              </a:lnSpc>
            </a:pPr>
          </a:p>
          <a:p>
            <a:pPr algn="l" marL="828444" indent="-414222" lvl="1">
              <a:lnSpc>
                <a:spcPts val="5372"/>
              </a:lnSpc>
              <a:buFont typeface="Arial"/>
              <a:buChar char="•"/>
            </a:pPr>
            <a:r>
              <a:rPr lang="en-US" sz="3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state of the fluid is represented by distribution functions, which give the probability of finding a particle with a certain velocity at each lattice node</a:t>
            </a:r>
          </a:p>
          <a:p>
            <a:pPr algn="l">
              <a:lnSpc>
                <a:spcPts val="5372"/>
              </a:lnSpc>
            </a:pPr>
          </a:p>
          <a:p>
            <a:pPr algn="l" marL="828444" indent="-414222" lvl="1">
              <a:lnSpc>
                <a:spcPts val="5372"/>
              </a:lnSpc>
              <a:buFont typeface="Arial"/>
              <a:buChar char="•"/>
            </a:pPr>
            <a:r>
              <a:rPr lang="en-US" sz="3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Macroscopic properties like density and velocity are derived from the distribution functions using moments</a:t>
            </a:r>
          </a:p>
          <a:p>
            <a:pPr algn="l">
              <a:lnSpc>
                <a:spcPts val="5372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79931" y="212662"/>
            <a:ext cx="3728138" cy="144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8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 &lt;&lt;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1092" y="1864355"/>
            <a:ext cx="16885817" cy="813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7084" indent="-553542" lvl="1">
              <a:lnSpc>
                <a:spcPts val="7178"/>
              </a:lnSpc>
              <a:buFont typeface="Arial"/>
              <a:buChar char="•"/>
            </a:pPr>
            <a:r>
              <a:rPr lang="en-US" sz="5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Known as “creeping flow”, the dynamics are primarily governed by viscous forces</a:t>
            </a:r>
          </a:p>
          <a:p>
            <a:pPr algn="l">
              <a:lnSpc>
                <a:spcPts val="7178"/>
              </a:lnSpc>
            </a:pPr>
          </a:p>
          <a:p>
            <a:pPr algn="l" marL="1107084" indent="-553542" lvl="1">
              <a:lnSpc>
                <a:spcPts val="7178"/>
              </a:lnSpc>
              <a:buFont typeface="Arial"/>
              <a:buChar char="•"/>
            </a:pPr>
            <a:r>
              <a:rPr lang="en-US" sz="5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Flow exhibits a nearly symmetric behavior both upstream and downstream of any obstacles</a:t>
            </a:r>
          </a:p>
          <a:p>
            <a:pPr algn="l">
              <a:lnSpc>
                <a:spcPts val="7178"/>
              </a:lnSpc>
            </a:pPr>
          </a:p>
          <a:p>
            <a:pPr algn="l" marL="1107084" indent="-553542" lvl="1">
              <a:lnSpc>
                <a:spcPts val="7178"/>
              </a:lnSpc>
              <a:buFont typeface="Arial"/>
              <a:buChar char="•"/>
            </a:pPr>
            <a:r>
              <a:rPr lang="en-US" sz="51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flow is characterized by a high degree of time reversibility, meaning that the flow patterns remain consistent when viewed in reverse.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84969"/>
            <a:ext cx="18136944" cy="10202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15581" y="72526"/>
            <a:ext cx="6058424" cy="144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8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10 &lt; Re &lt; 40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81805"/>
            <a:ext cx="16682238" cy="727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73456" indent="-636728" lvl="1">
              <a:lnSpc>
                <a:spcPts val="8257"/>
              </a:lnSpc>
              <a:buFont typeface="Arial"/>
              <a:buChar char="•"/>
            </a:pPr>
            <a:r>
              <a:rPr lang="en-US" sz="58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Separation of the flow occurs</a:t>
            </a:r>
          </a:p>
          <a:p>
            <a:pPr algn="l">
              <a:lnSpc>
                <a:spcPts val="8257"/>
              </a:lnSpc>
            </a:pPr>
          </a:p>
          <a:p>
            <a:pPr algn="l" marL="1273456" indent="-636728" lvl="1">
              <a:lnSpc>
                <a:spcPts val="8257"/>
              </a:lnSpc>
              <a:buFont typeface="Arial"/>
              <a:buChar char="•"/>
            </a:pPr>
            <a:r>
              <a:rPr lang="en-US" sz="58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Leads to the formation of two counter-rotating vortices in the wake region behind the cylinder</a:t>
            </a:r>
          </a:p>
          <a:p>
            <a:pPr algn="l">
              <a:lnSpc>
                <a:spcPts val="8257"/>
              </a:lnSpc>
            </a:pPr>
            <a:r>
              <a:rPr lang="en-US" sz="58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1273456" indent="-636728" lvl="1">
              <a:lnSpc>
                <a:spcPts val="8257"/>
              </a:lnSpc>
              <a:buFont typeface="Arial"/>
              <a:buChar char="•"/>
            </a:pPr>
            <a:r>
              <a:rPr lang="en-US" sz="58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flow remains steady and laminar in nature.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925" y="366234"/>
            <a:ext cx="17980602" cy="117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</a:pPr>
            <a:r>
              <a:rPr lang="en-US" sz="67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von Kármán Street (40 &lt; Re &lt; 1000)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2013" y="1823231"/>
            <a:ext cx="17172426" cy="812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7980" indent="-448990" lvl="1">
              <a:lnSpc>
                <a:spcPts val="5822"/>
              </a:lnSpc>
              <a:buFont typeface="Arial"/>
              <a:buChar char="•"/>
            </a:pPr>
            <a:r>
              <a:rPr lang="en-US" sz="41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Unsteady laminar flow pattern characterized by the periodic shedding of counter-rotating vortices from the sides of a cylinder</a:t>
            </a:r>
          </a:p>
          <a:p>
            <a:pPr algn="l">
              <a:lnSpc>
                <a:spcPts val="5822"/>
              </a:lnSpc>
            </a:pPr>
          </a:p>
          <a:p>
            <a:pPr algn="l" marL="897980" indent="-448990" lvl="1">
              <a:lnSpc>
                <a:spcPts val="5822"/>
              </a:lnSpc>
              <a:buFont typeface="Arial"/>
              <a:buChar char="•"/>
            </a:pPr>
            <a:r>
              <a:rPr lang="en-US" sz="41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When the flow speed exceeds a critical threshold, leading to the formation of alternating vortices that trail downstream</a:t>
            </a:r>
          </a:p>
          <a:p>
            <a:pPr algn="l">
              <a:lnSpc>
                <a:spcPts val="5822"/>
              </a:lnSpc>
            </a:pPr>
          </a:p>
          <a:p>
            <a:pPr algn="l" marL="897980" indent="-448990" lvl="1">
              <a:lnSpc>
                <a:spcPts val="5822"/>
              </a:lnSpc>
              <a:buFont typeface="Arial"/>
              <a:buChar char="•"/>
            </a:pPr>
            <a:r>
              <a:rPr lang="en-US" sz="41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 these vortices detach from the cylinder, they create a repeating pattern</a:t>
            </a:r>
          </a:p>
          <a:p>
            <a:pPr algn="l">
              <a:lnSpc>
                <a:spcPts val="5822"/>
              </a:lnSpc>
            </a:pPr>
          </a:p>
          <a:p>
            <a:pPr algn="l" marL="897980" indent="-448990" lvl="1">
              <a:lnSpc>
                <a:spcPts val="5822"/>
              </a:lnSpc>
              <a:buFont typeface="Arial"/>
              <a:buChar char="•"/>
            </a:pPr>
            <a:r>
              <a:rPr lang="en-US" sz="41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Despite the inherent unsteadiness of this flow regime, the dynamics remain relatively predictable.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31816" y="121603"/>
            <a:ext cx="5424368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 &gt; 1000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4243" y="2037892"/>
            <a:ext cx="17339514" cy="769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8790" indent="-589395" lvl="1">
              <a:lnSpc>
                <a:spcPts val="7643"/>
              </a:lnSpc>
              <a:buFont typeface="Arial"/>
              <a:buChar char="•"/>
            </a:pPr>
            <a:r>
              <a:rPr lang="en-US" sz="54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Vortices become unstable,which results in the formation of a turbulent wake characterized by chaotic and unpredictable flow patterns</a:t>
            </a:r>
          </a:p>
          <a:p>
            <a:pPr algn="l">
              <a:lnSpc>
                <a:spcPts val="7643"/>
              </a:lnSpc>
            </a:pPr>
          </a:p>
          <a:p>
            <a:pPr algn="l" marL="1178790" indent="-589395" lvl="1">
              <a:lnSpc>
                <a:spcPts val="7643"/>
              </a:lnSpc>
              <a:buFont typeface="Arial"/>
              <a:buChar char="•"/>
            </a:pPr>
            <a:r>
              <a:rPr lang="en-US" sz="54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lang="en-US" sz="545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arge eddies emerge from the breakdown of coherent vortex structures, significantly influencing the transport of energy and momentum within the fluid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05448"/>
            <a:ext cx="4596060" cy="5481552"/>
          </a:xfrm>
          <a:custGeom>
            <a:avLst/>
            <a:gdLst/>
            <a:ahLst/>
            <a:cxnLst/>
            <a:rect r="r" b="b" t="t" l="l"/>
            <a:pathLst>
              <a:path h="5481552" w="4596060">
                <a:moveTo>
                  <a:pt x="0" y="0"/>
                </a:moveTo>
                <a:lnTo>
                  <a:pt x="4596060" y="0"/>
                </a:lnTo>
                <a:lnTo>
                  <a:pt x="4596060" y="5481552"/>
                </a:lnTo>
                <a:lnTo>
                  <a:pt x="0" y="5481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53" t="0" r="-101157" b="-223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4167" y="2680161"/>
            <a:ext cx="17769249" cy="1880825"/>
            <a:chOff x="0" y="0"/>
            <a:chExt cx="23692332" cy="25077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14300"/>
              <a:ext cx="23692332" cy="101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27"/>
                </a:lnSpc>
              </a:pPr>
              <a:r>
                <a:rPr lang="en-US" sz="4501">
                  <a:solidFill>
                    <a:srgbClr val="000000"/>
                  </a:solidFill>
                  <a:latin typeface="Lustria"/>
                  <a:ea typeface="Lustria"/>
                  <a:cs typeface="Lustria"/>
                  <a:sym typeface="Lustria"/>
                </a:rPr>
                <a:t>“This is the most important unsolved problem of classical physics”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23942"/>
              <a:ext cx="23692332" cy="58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7"/>
                </a:lnSpc>
              </a:pPr>
              <a:r>
                <a:rPr lang="en-US" sz="2619" spc="392">
                  <a:solidFill>
                    <a:srgbClr val="000000"/>
                  </a:solidFill>
                  <a:latin typeface="Lustria"/>
                  <a:ea typeface="Lustria"/>
                  <a:cs typeface="Lustria"/>
                  <a:sym typeface="Lustria"/>
                </a:rPr>
                <a:t>RICHARD FEYNMAN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24401">
            <a:off x="3929594" y="759629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1336" y="0"/>
            <a:ext cx="8345329" cy="10287000"/>
          </a:xfrm>
          <a:custGeom>
            <a:avLst/>
            <a:gdLst/>
            <a:ahLst/>
            <a:cxnLst/>
            <a:rect r="r" b="b" t="t" l="l"/>
            <a:pathLst>
              <a:path h="10287000" w="8345329">
                <a:moveTo>
                  <a:pt x="0" y="0"/>
                </a:moveTo>
                <a:lnTo>
                  <a:pt x="8345328" y="0"/>
                </a:lnTo>
                <a:lnTo>
                  <a:pt x="83453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7137" y="390849"/>
            <a:ext cx="17433727" cy="112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Poor Man’s Approximation to Navier - Stokes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08266" y="2504618"/>
            <a:ext cx="10471467" cy="1391557"/>
            <a:chOff x="0" y="0"/>
            <a:chExt cx="13961956" cy="18554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61956" cy="1855409"/>
            </a:xfrm>
            <a:custGeom>
              <a:avLst/>
              <a:gdLst/>
              <a:ahLst/>
              <a:cxnLst/>
              <a:rect r="r" b="b" t="t" l="l"/>
              <a:pathLst>
                <a:path h="1855409" w="13961956">
                  <a:moveTo>
                    <a:pt x="0" y="0"/>
                  </a:moveTo>
                  <a:lnTo>
                    <a:pt x="13961956" y="0"/>
                  </a:lnTo>
                  <a:lnTo>
                    <a:pt x="13961956" y="1855409"/>
                  </a:lnTo>
                  <a:lnTo>
                    <a:pt x="0" y="1855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4800917"/>
            <a:ext cx="1828800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Starting with modified NS equation, we express the solutions in terms of fourier representation of </a:t>
            </a:r>
            <a:r>
              <a:rPr lang="en-US" sz="33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as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552986" y="6581458"/>
            <a:ext cx="5182029" cy="1303083"/>
            <a:chOff x="0" y="0"/>
            <a:chExt cx="6909372" cy="17374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09372" cy="1737444"/>
            </a:xfrm>
            <a:custGeom>
              <a:avLst/>
              <a:gdLst/>
              <a:ahLst/>
              <a:cxnLst/>
              <a:rect r="r" b="b" t="t" l="l"/>
              <a:pathLst>
                <a:path h="1737444" w="6909372">
                  <a:moveTo>
                    <a:pt x="0" y="0"/>
                  </a:moveTo>
                  <a:lnTo>
                    <a:pt x="6909372" y="0"/>
                  </a:lnTo>
                  <a:lnTo>
                    <a:pt x="6909372" y="1737444"/>
                  </a:lnTo>
                  <a:lnTo>
                    <a:pt x="0" y="1737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665" y="8379841"/>
            <a:ext cx="1778019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resulting infinite system of ordinary differential equations (ODEs) for the Fourier coefficients is known as a Galerkin projection of the Navier-Stokes equations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955" y="514350"/>
            <a:ext cx="180180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Following the procedure called Galerkin truncation, we get a reduced navier- stokes of the form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44722" y="1620985"/>
            <a:ext cx="4998556" cy="1403704"/>
            <a:chOff x="0" y="0"/>
            <a:chExt cx="6664741" cy="1871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64741" cy="1871605"/>
            </a:xfrm>
            <a:custGeom>
              <a:avLst/>
              <a:gdLst/>
              <a:ahLst/>
              <a:cxnLst/>
              <a:rect r="r" b="b" t="t" l="l"/>
              <a:pathLst>
                <a:path h="1871605" w="6664741">
                  <a:moveTo>
                    <a:pt x="0" y="0"/>
                  </a:moveTo>
                  <a:lnTo>
                    <a:pt x="6664741" y="0"/>
                  </a:lnTo>
                  <a:lnTo>
                    <a:pt x="6664741" y="1871605"/>
                  </a:lnTo>
                  <a:lnTo>
                    <a:pt x="0" y="1871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14350" y="3128780"/>
            <a:ext cx="17259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Discretizing to solve numerically, with time step of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13514" y="3281547"/>
            <a:ext cx="384222" cy="341531"/>
            <a:chOff x="0" y="0"/>
            <a:chExt cx="512297" cy="4553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297" cy="455375"/>
            </a:xfrm>
            <a:custGeom>
              <a:avLst/>
              <a:gdLst/>
              <a:ahLst/>
              <a:cxnLst/>
              <a:rect r="r" b="b" t="t" l="l"/>
              <a:pathLst>
                <a:path h="455375" w="512297">
                  <a:moveTo>
                    <a:pt x="0" y="0"/>
                  </a:moveTo>
                  <a:lnTo>
                    <a:pt x="512297" y="0"/>
                  </a:lnTo>
                  <a:lnTo>
                    <a:pt x="512297" y="455375"/>
                  </a:lnTo>
                  <a:lnTo>
                    <a:pt x="0" y="455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78895" y="3966345"/>
            <a:ext cx="13330209" cy="4958580"/>
            <a:chOff x="0" y="0"/>
            <a:chExt cx="17773612" cy="66114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73612" cy="6611440"/>
            </a:xfrm>
            <a:custGeom>
              <a:avLst/>
              <a:gdLst/>
              <a:ahLst/>
              <a:cxnLst/>
              <a:rect r="r" b="b" t="t" l="l"/>
              <a:pathLst>
                <a:path h="6611440" w="17773612">
                  <a:moveTo>
                    <a:pt x="0" y="0"/>
                  </a:moveTo>
                  <a:lnTo>
                    <a:pt x="17773612" y="0"/>
                  </a:lnTo>
                  <a:lnTo>
                    <a:pt x="17773612" y="6611440"/>
                  </a:lnTo>
                  <a:lnTo>
                    <a:pt x="0" y="661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2005" y="5779806"/>
            <a:ext cx="4523990" cy="1415905"/>
            <a:chOff x="0" y="0"/>
            <a:chExt cx="6031986" cy="1887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31986" cy="1887874"/>
            </a:xfrm>
            <a:custGeom>
              <a:avLst/>
              <a:gdLst/>
              <a:ahLst/>
              <a:cxnLst/>
              <a:rect r="r" b="b" t="t" l="l"/>
              <a:pathLst>
                <a:path h="1887874" w="6031986">
                  <a:moveTo>
                    <a:pt x="0" y="0"/>
                  </a:moveTo>
                  <a:lnTo>
                    <a:pt x="6031986" y="0"/>
                  </a:lnTo>
                  <a:lnTo>
                    <a:pt x="6031986" y="1887874"/>
                  </a:lnTo>
                  <a:lnTo>
                    <a:pt x="0" y="188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6715" y="558483"/>
            <a:ext cx="18047955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and guess what, ta-da it is the Logistic Map Equation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710024" y="2542797"/>
            <a:ext cx="6867952" cy="824154"/>
            <a:chOff x="0" y="0"/>
            <a:chExt cx="9157269" cy="1098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57269" cy="1098872"/>
            </a:xfrm>
            <a:custGeom>
              <a:avLst/>
              <a:gdLst/>
              <a:ahLst/>
              <a:cxnLst/>
              <a:rect r="r" b="b" t="t" l="l"/>
              <a:pathLst>
                <a:path h="1098872" w="9157269">
                  <a:moveTo>
                    <a:pt x="0" y="0"/>
                  </a:moveTo>
                  <a:lnTo>
                    <a:pt x="9157269" y="0"/>
                  </a:lnTo>
                  <a:lnTo>
                    <a:pt x="9157269" y="1098872"/>
                  </a:lnTo>
                  <a:lnTo>
                    <a:pt x="0" y="1098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79249" y="4328281"/>
            <a:ext cx="1729502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51678"/>
            <a:ext cx="16808764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Hence the bifurcation diagram for turbulence can be obtained as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1071" y="0"/>
            <a:ext cx="14205857" cy="10287000"/>
          </a:xfrm>
          <a:custGeom>
            <a:avLst/>
            <a:gdLst/>
            <a:ahLst/>
            <a:cxnLst/>
            <a:rect r="r" b="b" t="t" l="l"/>
            <a:pathLst>
              <a:path h="10287000" w="14205857">
                <a:moveTo>
                  <a:pt x="0" y="0"/>
                </a:moveTo>
                <a:lnTo>
                  <a:pt x="14205858" y="0"/>
                </a:lnTo>
                <a:lnTo>
                  <a:pt x="142058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7500" y="0"/>
            <a:ext cx="9153000" cy="10287000"/>
          </a:xfrm>
          <a:custGeom>
            <a:avLst/>
            <a:gdLst/>
            <a:ahLst/>
            <a:cxnLst/>
            <a:rect r="r" b="b" t="t" l="l"/>
            <a:pathLst>
              <a:path h="10287000" w="9153000">
                <a:moveTo>
                  <a:pt x="0" y="0"/>
                </a:moveTo>
                <a:lnTo>
                  <a:pt x="9153000" y="0"/>
                </a:lnTo>
                <a:lnTo>
                  <a:pt x="9153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33584" y="5342315"/>
            <a:ext cx="4986931" cy="222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*Royal Swedish Academy of Sciences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19003"/>
          <a:stretch>
            <a:fillRect/>
          </a:stretch>
        </p:blipFill>
        <p:spPr>
          <a:xfrm flipH="false" flipV="false" rot="0">
            <a:off x="5995540" y="2192946"/>
            <a:ext cx="7083706" cy="66656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6469" y="340007"/>
            <a:ext cx="8435052" cy="154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4"/>
              </a:lnSpc>
            </a:pPr>
            <a:r>
              <a:rPr lang="en-US" sz="885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Experiment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5883" r="0" b="10292"/>
          <a:stretch>
            <a:fillRect/>
          </a:stretch>
        </p:blipFill>
        <p:spPr>
          <a:xfrm flipH="false" flipV="false" rot="0">
            <a:off x="6570507" y="2079884"/>
            <a:ext cx="5992589" cy="78647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27419" y="340007"/>
            <a:ext cx="8435052" cy="154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4"/>
              </a:lnSpc>
            </a:pPr>
            <a:r>
              <a:rPr lang="en-US" sz="885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Experiment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4384" y="1518523"/>
            <a:ext cx="1271923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7549" spc="150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WHY TURBULENCE 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91003" y="7919157"/>
            <a:ext cx="1050599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 spc="13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CONTROVERSIAL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323" y="2119251"/>
            <a:ext cx="16475353" cy="4928698"/>
            <a:chOff x="0" y="0"/>
            <a:chExt cx="21967138" cy="65715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1967138" cy="377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79"/>
                </a:lnSpc>
              </a:pPr>
              <a:r>
                <a:rPr lang="en-US" b="true" sz="18566" spc="3713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WHAT IS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55501" y="4468980"/>
              <a:ext cx="20256136" cy="210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77"/>
                </a:lnSpc>
              </a:pPr>
              <a:r>
                <a:rPr lang="en-US" b="true" sz="10314" spc="2062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TURBULENCE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24221" y="1139356"/>
            <a:ext cx="18936441" cy="831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67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Every aspect of turbulence is controversial</a:t>
            </a:r>
          </a:p>
          <a:p>
            <a:pPr algn="ctr">
              <a:lnSpc>
                <a:spcPts val="6548"/>
              </a:lnSpc>
            </a:pPr>
          </a:p>
          <a:p>
            <a:pPr algn="ctr">
              <a:lnSpc>
                <a:spcPts val="6548"/>
              </a:lnSpc>
            </a:pPr>
          </a:p>
          <a:p>
            <a:pPr algn="ctr">
              <a:lnSpc>
                <a:spcPts val="6548"/>
              </a:lnSpc>
            </a:pPr>
            <a:r>
              <a:rPr lang="en-US" sz="467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Even the </a:t>
            </a:r>
            <a:r>
              <a:rPr lang="en-US" sz="467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definition of fluid turbulence is a subject of disagreement</a:t>
            </a:r>
          </a:p>
          <a:p>
            <a:pPr algn="ctr">
              <a:lnSpc>
                <a:spcPts val="6548"/>
              </a:lnSpc>
            </a:pPr>
          </a:p>
          <a:p>
            <a:pPr algn="ctr">
              <a:lnSpc>
                <a:spcPts val="6548"/>
              </a:lnSpc>
            </a:pPr>
          </a:p>
          <a:p>
            <a:pPr algn="ctr">
              <a:lnSpc>
                <a:spcPts val="6548"/>
              </a:lnSpc>
            </a:pPr>
            <a:r>
              <a:rPr lang="en-US" sz="467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However, nearly everyone after this presentation (hopefully!) would agree with some elements of the description next slide</a:t>
            </a:r>
          </a:p>
          <a:p>
            <a:pPr algn="ctr">
              <a:lnSpc>
                <a:spcPts val="6548"/>
              </a:lnSpc>
            </a:pPr>
          </a:p>
          <a:p>
            <a:pPr algn="ctr">
              <a:lnSpc>
                <a:spcPts val="6548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453" y="296765"/>
            <a:ext cx="17966547" cy="959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950" indent="-417475" lvl="1">
              <a:lnSpc>
                <a:spcPts val="5414"/>
              </a:lnSpc>
              <a:buFont typeface="Arial"/>
              <a:buChar char="•"/>
            </a:pP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Turbulence requires the presence of vorticity; irrotational flow is smooth an</a:t>
            </a: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 steady to the extent that the boundary conditions permit</a:t>
            </a:r>
          </a:p>
          <a:p>
            <a:pPr algn="l">
              <a:lnSpc>
                <a:spcPts val="5414"/>
              </a:lnSpc>
            </a:pPr>
          </a:p>
          <a:p>
            <a:pPr algn="l" marL="834950" indent="-417475" lvl="1">
              <a:lnSpc>
                <a:spcPts val="5414"/>
              </a:lnSpc>
              <a:buFont typeface="Arial"/>
              <a:buChar char="•"/>
            </a:pP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Turbulent flow has a complex structure, involving a broad range of space and time scales</a:t>
            </a:r>
          </a:p>
          <a:p>
            <a:pPr algn="l">
              <a:lnSpc>
                <a:spcPts val="5414"/>
              </a:lnSpc>
            </a:pPr>
          </a:p>
          <a:p>
            <a:pPr algn="l" marL="834950" indent="-417475" lvl="1">
              <a:lnSpc>
                <a:spcPts val="5414"/>
              </a:lnSpc>
              <a:buFont typeface="Arial"/>
              <a:buChar char="•"/>
            </a:pP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Turbulent flow fields exhibit a high degree of apparent randomness and disorder. However, close inspection often reveals the presence of embedded coherent flow structures</a:t>
            </a:r>
          </a:p>
          <a:p>
            <a:pPr algn="l">
              <a:lnSpc>
                <a:spcPts val="5414"/>
              </a:lnSpc>
            </a:pPr>
          </a:p>
          <a:p>
            <a:pPr algn="l" marL="834950" indent="-417475" lvl="1">
              <a:lnSpc>
                <a:spcPts val="5414"/>
              </a:lnSpc>
              <a:buFont typeface="Arial"/>
              <a:buChar char="•"/>
            </a:pP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Turbulent flows have a high rate of viscous energy dissipation</a:t>
            </a:r>
          </a:p>
          <a:p>
            <a:pPr algn="l">
              <a:lnSpc>
                <a:spcPts val="5414"/>
              </a:lnSpc>
            </a:pPr>
          </a:p>
          <a:p>
            <a:pPr algn="l" marL="834950" indent="-417475" lvl="1">
              <a:lnSpc>
                <a:spcPts val="5414"/>
              </a:lnSpc>
              <a:buFont typeface="Arial"/>
              <a:buChar char="•"/>
            </a:pPr>
            <a:r>
              <a:rPr lang="en-US" sz="38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Advected tracers are rapidly mixed by turbulent flows</a:t>
            </a:r>
          </a:p>
          <a:p>
            <a:pPr algn="l">
              <a:lnSpc>
                <a:spcPts val="5414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116" y="2273438"/>
            <a:ext cx="17835769" cy="672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6"/>
              </a:lnSpc>
            </a:pPr>
            <a:r>
              <a:rPr lang="en-US" sz="63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However, one further property of turbulence seems to be more fundamental than all of these because it largely explains why turbulence demands a statistical treatment...</a:t>
            </a:r>
          </a:p>
          <a:p>
            <a:pPr algn="ctr">
              <a:lnSpc>
                <a:spcPts val="8876"/>
              </a:lnSpc>
            </a:pPr>
          </a:p>
          <a:p>
            <a:pPr algn="ctr">
              <a:lnSpc>
                <a:spcPts val="8876"/>
              </a:lnSpc>
            </a:pPr>
            <a:r>
              <a:rPr lang="en-US" sz="63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Turbulence is chaotic!!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68340" y="4236403"/>
            <a:ext cx="6751320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Questions?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1622" y="121603"/>
            <a:ext cx="6624757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5570" y="2187491"/>
            <a:ext cx="17596860" cy="1012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179" indent="-519089" lvl="1">
              <a:lnSpc>
                <a:spcPts val="8944"/>
              </a:lnSpc>
              <a:buFont typeface="Arial"/>
              <a:buChar char="•"/>
            </a:pPr>
            <a:r>
              <a:rPr lang="en-US" sz="480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" tooltip="http://www.astro.yale.edu/vdbosch/astro320_summary12.pdf"/>
              </a:rPr>
              <a:t>http://www.astro.yale.edu/vdbosch/astro320_summary12.pdf</a:t>
            </a:r>
          </a:p>
          <a:p>
            <a:pPr algn="l" marL="1038179" indent="-519089" lvl="1">
              <a:lnSpc>
                <a:spcPts val="8944"/>
              </a:lnSpc>
              <a:buFont typeface="Arial"/>
              <a:buChar char="•"/>
            </a:pPr>
            <a:r>
              <a:rPr lang="en-US" sz="480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ocw.mit.edu/courses/12-820-turbulence-in-the-ocean-and-atmosphere-spring-2007/f1e8a69cb4d94121f4b23e9f5dcb84bb_ch2.pdf"/>
              </a:rPr>
              <a:t>https://ocw.mit.edu/courses/12-820-turbulence-in-the-ocean-and-atmosphere-spring-2007/f1e8a69cb4d94121f4b23e9f5dcb84bb_ch2.pdf</a:t>
            </a:r>
          </a:p>
          <a:p>
            <a:pPr algn="l" marL="1038179" indent="-519089" lvl="1">
              <a:lnSpc>
                <a:spcPts val="8944"/>
              </a:lnSpc>
              <a:buFont typeface="Arial"/>
              <a:buChar char="•"/>
            </a:pPr>
            <a:r>
              <a:rPr lang="en-US" sz="480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github.com/Ceyron"/>
              </a:rPr>
              <a:t>https://github.com/Ceyron</a:t>
            </a:r>
          </a:p>
          <a:p>
            <a:pPr algn="l" marL="1038179" indent="-519089" lvl="1">
              <a:lnSpc>
                <a:spcPts val="8944"/>
              </a:lnSpc>
              <a:buFont typeface="Arial"/>
              <a:buChar char="•"/>
            </a:pPr>
            <a:r>
              <a:rPr lang="en-US" sz="480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https://en.wikipedia.org/wiki/K%C3%A1rm%C3%A1n_vortex_street</a:t>
            </a:r>
          </a:p>
          <a:p>
            <a:pPr algn="l" marL="1038179" indent="-519089" lvl="1">
              <a:lnSpc>
                <a:spcPts val="8944"/>
              </a:lnSpc>
              <a:buFont typeface="Arial"/>
              <a:buChar char="•"/>
            </a:pPr>
          </a:p>
          <a:p>
            <a:pPr algn="ctr">
              <a:lnSpc>
                <a:spcPts val="8944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2845" y="0"/>
            <a:ext cx="12369814" cy="10950020"/>
          </a:xfrm>
          <a:custGeom>
            <a:avLst/>
            <a:gdLst/>
            <a:ahLst/>
            <a:cxnLst/>
            <a:rect r="r" b="b" t="t" l="l"/>
            <a:pathLst>
              <a:path h="10950020" w="12369814">
                <a:moveTo>
                  <a:pt x="0" y="0"/>
                </a:moveTo>
                <a:lnTo>
                  <a:pt x="12369815" y="0"/>
                </a:lnTo>
                <a:lnTo>
                  <a:pt x="12369815" y="10950020"/>
                </a:lnTo>
                <a:lnTo>
                  <a:pt x="0" y="1095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76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8396"/>
            <a:ext cx="16230600" cy="5170207"/>
            <a:chOff x="0" y="0"/>
            <a:chExt cx="21640800" cy="68936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792559" y="247650"/>
              <a:ext cx="6055682" cy="188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1"/>
                </a:lnSpc>
              </a:pPr>
              <a:r>
                <a:rPr lang="en-US" sz="8280" spc="-149">
                  <a:solidFill>
                    <a:srgbClr val="000000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91073"/>
              <a:ext cx="21640800" cy="4002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</a:pPr>
              <a:r>
                <a:rPr lang="en-US" sz="23296" spc="-535">
                  <a:solidFill>
                    <a:srgbClr val="FF5055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9413" y="4236403"/>
            <a:ext cx="14349174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If there is some time left...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4063" y="0"/>
            <a:ext cx="10299875" cy="10287000"/>
          </a:xfrm>
          <a:custGeom>
            <a:avLst/>
            <a:gdLst/>
            <a:ahLst/>
            <a:cxnLst/>
            <a:rect r="r" b="b" t="t" l="l"/>
            <a:pathLst>
              <a:path h="10287000" w="10299875">
                <a:moveTo>
                  <a:pt x="0" y="0"/>
                </a:moveTo>
                <a:lnTo>
                  <a:pt x="10299874" y="0"/>
                </a:lnTo>
                <a:lnTo>
                  <a:pt x="102998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69" r="0" b="-102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8185" y="3017553"/>
            <a:ext cx="15891115" cy="228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b="true" sz="7473" spc="149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STATISTICAL TREATMENT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8443" y="5295533"/>
            <a:ext cx="15891115" cy="114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b="true" sz="7473" spc="149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TURBULENCE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16396" y="1104900"/>
            <a:ext cx="18051427" cy="740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3039" indent="-626519" lvl="1">
              <a:lnSpc>
                <a:spcPts val="5803"/>
              </a:lnSpc>
              <a:buFont typeface="Arial"/>
              <a:buChar char="•"/>
            </a:pPr>
            <a:r>
              <a:rPr lang="en-US" sz="58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Chaotic and irregular changes in fluid pressure and velocity</a:t>
            </a:r>
          </a:p>
          <a:p>
            <a:pPr algn="l">
              <a:lnSpc>
                <a:spcPts val="5803"/>
              </a:lnSpc>
            </a:pPr>
          </a:p>
          <a:p>
            <a:pPr algn="l" marL="1253039" indent="-626519" lvl="1">
              <a:lnSpc>
                <a:spcPts val="5803"/>
              </a:lnSpc>
              <a:buFont typeface="Arial"/>
              <a:buChar char="•"/>
            </a:pPr>
            <a:r>
              <a:rPr lang="en-US" sz="58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Involves rapid mixing and swirling motions</a:t>
            </a:r>
          </a:p>
          <a:p>
            <a:pPr algn="l">
              <a:lnSpc>
                <a:spcPts val="5803"/>
              </a:lnSpc>
            </a:pPr>
            <a:r>
              <a:rPr lang="en-US" sz="58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 marL="1253039" indent="-626519" lvl="1">
              <a:lnSpc>
                <a:spcPts val="5803"/>
              </a:lnSpc>
              <a:buFont typeface="Arial"/>
              <a:buChar char="•"/>
            </a:pPr>
            <a:r>
              <a:rPr lang="en-US" sz="58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Caused by excessive kinetic energy in parts of a fluid flow, which overcomes the damping effect of the fluid's viscosity</a:t>
            </a:r>
          </a:p>
          <a:p>
            <a:pPr algn="ctr">
              <a:lnSpc>
                <a:spcPts val="5803"/>
              </a:lnSpc>
            </a:pPr>
          </a:p>
          <a:p>
            <a:pPr algn="ctr">
              <a:lnSpc>
                <a:spcPts val="5803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8418135"/>
            <a:ext cx="4677488" cy="2209498"/>
          </a:xfrm>
          <a:custGeom>
            <a:avLst/>
            <a:gdLst/>
            <a:ahLst/>
            <a:cxnLst/>
            <a:rect r="r" b="b" t="t" l="l"/>
            <a:pathLst>
              <a:path h="2209498" w="4677488">
                <a:moveTo>
                  <a:pt x="0" y="0"/>
                </a:moveTo>
                <a:lnTo>
                  <a:pt x="4677488" y="0"/>
                </a:lnTo>
                <a:lnTo>
                  <a:pt x="4677488" y="2209498"/>
                </a:lnTo>
                <a:lnTo>
                  <a:pt x="0" y="220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215" y="4268565"/>
            <a:ext cx="17697570" cy="163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460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Considering the universality of turbulence, a natural question arises: how can we understand this chaotic phenomenon?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1248980"/>
            <a:ext cx="17773650" cy="238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date, turbulence energetics is best understood by energy cascade from large scales where energy is fed into the system down to small scales where dissipation takes central stage.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769761"/>
            <a:ext cx="18288000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smallest scale reached by energy cascade is known as </a:t>
            </a:r>
            <a:r>
              <a:rPr lang="en-US" sz="4600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Kolmogorov length,      </a:t>
            </a:r>
            <a:r>
              <a:rPr lang="en-US" sz="4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and marks the point where dissipation takes over advection and organised fluid motion dissolves into incoherent molecular motion.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31278" y="6770734"/>
            <a:ext cx="523034" cy="560393"/>
            <a:chOff x="0" y="0"/>
            <a:chExt cx="697378" cy="7471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7378" cy="747191"/>
            </a:xfrm>
            <a:custGeom>
              <a:avLst/>
              <a:gdLst/>
              <a:ahLst/>
              <a:cxnLst/>
              <a:rect r="r" b="b" t="t" l="l"/>
              <a:pathLst>
                <a:path h="747191" w="697378">
                  <a:moveTo>
                    <a:pt x="0" y="0"/>
                  </a:moveTo>
                  <a:lnTo>
                    <a:pt x="697378" y="0"/>
                  </a:lnTo>
                  <a:lnTo>
                    <a:pt x="697378" y="747191"/>
                  </a:lnTo>
                  <a:lnTo>
                    <a:pt x="0" y="7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22483"/>
            <a:ext cx="18288000" cy="215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11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Sounds fascinating, isn’t it? But it can be dangerous as well, for instance on an aeroplane</a:t>
            </a:r>
          </a:p>
        </p:txBody>
      </p:sp>
      <p:pic>
        <p:nvPicPr>
          <p:cNvPr name="Picture 3" id="3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096865" y="2984916"/>
            <a:ext cx="12388302" cy="6962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93295" y="4325761"/>
            <a:ext cx="9340530" cy="58378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1979" y="68867"/>
            <a:ext cx="17584043" cy="123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Molecular Clouds: Star Cluster 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706" y="1375229"/>
            <a:ext cx="17936587" cy="277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5512" indent="-422756" lvl="1">
              <a:lnSpc>
                <a:spcPts val="5482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91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rimary sites of star formation</a:t>
            </a:r>
          </a:p>
          <a:p>
            <a:pPr algn="l" marL="845512" indent="-422756" lvl="1">
              <a:lnSpc>
                <a:spcPts val="5482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Supported against gravitational collapse by supersonic turbulence</a:t>
            </a:r>
          </a:p>
          <a:p>
            <a:pPr algn="l" marL="845512" indent="-422756" lvl="1">
              <a:lnSpc>
                <a:spcPts val="5482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 smaller scales, turbulent motions compress the gas to sufficiently high densities, resulting in the formation of stars.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1" r="0" b="-4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349" y="3036983"/>
            <a:ext cx="17883302" cy="4682854"/>
            <a:chOff x="0" y="0"/>
            <a:chExt cx="23844402" cy="62438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3844402" cy="344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60"/>
                </a:lnSpc>
              </a:pPr>
              <a:r>
                <a:rPr lang="en-US" b="true" sz="16966" spc="3393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ORIGINS OF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28610" y="4138780"/>
              <a:ext cx="21987182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77"/>
                </a:lnSpc>
              </a:pPr>
              <a:r>
                <a:rPr lang="en-US" b="true" sz="10314" spc="2062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TURBULENCE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23206"/>
            <a:ext cx="18288000" cy="143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NAVIER - STOKES EQUATION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7469" y="2358772"/>
            <a:ext cx="1687306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NSE is a partial differential equation describing motion of fluid in space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815468" y="7661713"/>
            <a:ext cx="11537463" cy="1819528"/>
            <a:chOff x="0" y="0"/>
            <a:chExt cx="15383284" cy="24260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83284" cy="2426038"/>
            </a:xfrm>
            <a:custGeom>
              <a:avLst/>
              <a:gdLst/>
              <a:ahLst/>
              <a:cxnLst/>
              <a:rect r="r" b="b" t="t" l="l"/>
              <a:pathLst>
                <a:path h="2426038" w="15383284">
                  <a:moveTo>
                    <a:pt x="0" y="0"/>
                  </a:moveTo>
                  <a:lnTo>
                    <a:pt x="15383284" y="0"/>
                  </a:lnTo>
                  <a:lnTo>
                    <a:pt x="15383284" y="2426038"/>
                  </a:lnTo>
                  <a:lnTo>
                    <a:pt x="0" y="242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7469" y="3281070"/>
            <a:ext cx="17294986" cy="356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Let v(x,t) be a 3 - dimensional vector field =&gt; the velocity of fluid </a:t>
            </a:r>
          </a:p>
          <a:p>
            <a:pPr algn="l">
              <a:lnSpc>
                <a:spcPts val="3999"/>
              </a:lnSpc>
            </a:pP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 be the external volumetric force,     be the kinematic viscosity</a:t>
            </a:r>
          </a:p>
          <a:p>
            <a:pPr algn="l">
              <a:lnSpc>
                <a:spcPts val="3999"/>
              </a:lnSpc>
            </a:pP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Let p(x,t) be the pressure of fluid</a:t>
            </a:r>
          </a:p>
          <a:p>
            <a:pPr algn="l">
              <a:lnSpc>
                <a:spcPts val="3999"/>
              </a:lnSpc>
            </a:pP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Then NSE -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353506"/>
            <a:ext cx="440200" cy="352160"/>
            <a:chOff x="0" y="0"/>
            <a:chExt cx="586933" cy="4695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6933" cy="469546"/>
            </a:xfrm>
            <a:custGeom>
              <a:avLst/>
              <a:gdLst/>
              <a:ahLst/>
              <a:cxnLst/>
              <a:rect r="r" b="b" t="t" l="l"/>
              <a:pathLst>
                <a:path h="469546" w="586933">
                  <a:moveTo>
                    <a:pt x="0" y="0"/>
                  </a:moveTo>
                  <a:lnTo>
                    <a:pt x="586933" y="0"/>
                  </a:lnTo>
                  <a:lnTo>
                    <a:pt x="586933" y="469546"/>
                  </a:lnTo>
                  <a:lnTo>
                    <a:pt x="0" y="46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DAGSXQoikG8</dc:identifier>
  <dcterms:modified xsi:type="dcterms:W3CDTF">2011-08-01T06:04:30Z</dcterms:modified>
  <cp:revision>1</cp:revision>
  <dc:title>Turbulence</dc:title>
</cp:coreProperties>
</file>